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81" r:id="rId3"/>
    <p:sldId id="282" r:id="rId4"/>
    <p:sldId id="283" r:id="rId5"/>
    <p:sldId id="286" r:id="rId6"/>
    <p:sldId id="284" r:id="rId7"/>
    <p:sldId id="287" r:id="rId8"/>
    <p:sldId id="285" r:id="rId9"/>
    <p:sldId id="288" r:id="rId10"/>
    <p:sldId id="289" r:id="rId11"/>
    <p:sldId id="290" r:id="rId12"/>
    <p:sldId id="291" r:id="rId13"/>
    <p:sldId id="292" r:id="rId14"/>
    <p:sldId id="293" r:id="rId15"/>
    <p:sldId id="294" r:id="rId16"/>
    <p:sldId id="295" r:id="rId17"/>
    <p:sldId id="29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7E70-7052-4A74-ABAA-C96439E921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4CC151-5670-4F16-9D0D-EFBBCE81A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C75C13-7805-40C8-A23F-522C372ED4B3}"/>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084D55D3-D4CE-4119-912C-7C61BBF17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2E090-8C93-47CC-9EE4-3F1D8D7B2886}"/>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814897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1C7C-A18A-4028-BE09-965AA5931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4A1862-E085-4101-A4F4-2A0CD8E534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FF47F-B50F-479A-A7CE-89842E3F6673}"/>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A7200B02-A39E-465B-985B-BC441F308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89E36-F8EB-4893-92AF-FBC7A88C11F1}"/>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77937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C8D47-F12B-4BE7-845E-91FB20F76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DF61F-9B20-4F6C-B2FC-13556FDFD1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D3DF6-BDD9-4AE2-8D97-6E7D082E2874}"/>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C0CADE13-EC34-407E-BE68-BB6E07353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183B5-30D2-4815-8CEB-63FD9DBB12FE}"/>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184266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94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599950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13C7C5-60D5-4A05-AD5C-79CC3C322401}"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32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13C7C5-60D5-4A05-AD5C-79CC3C322401}"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255138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13C7C5-60D5-4A05-AD5C-79CC3C322401}" type="datetimeFigureOut">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2009640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13C7C5-60D5-4A05-AD5C-79CC3C322401}" type="datetimeFigureOut">
              <a:rPr lang="en-US" smtClean="0"/>
              <a:t>5/2/2019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8117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613C7C5-60D5-4A05-AD5C-79CC3C322401}" type="datetimeFigureOut">
              <a:rPr lang="en-US" smtClean="0"/>
              <a:t>5/2/2019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667382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613C7C5-60D5-4A05-AD5C-79CC3C322401}" type="datetimeFigureOut">
              <a:rPr lang="en-US" smtClean="0"/>
              <a:t>5/2/2019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2F1C2B-A4B8-4085-A7E9-360F10D79A40}" type="slidenum">
              <a:rPr lang="en-US" smtClean="0"/>
              <a:t>‹#›</a:t>
            </a:fld>
            <a:endParaRPr lang="en-US"/>
          </a:p>
        </p:txBody>
      </p:sp>
    </p:spTree>
    <p:extLst>
      <p:ext uri="{BB962C8B-B14F-4D97-AF65-F5344CB8AC3E}">
        <p14:creationId xmlns:p14="http://schemas.microsoft.com/office/powerpoint/2010/main" val="2341941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6217-C4A9-4835-A648-3122BB145E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5EB98A-3FB4-495E-8BB4-78FE926BE20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51732-F1BC-440C-B164-144C8137A6A3}"/>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95178693-C77C-4C7B-88D4-916BDC874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DD802-2520-4BF0-B416-EAB6EB203686}"/>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4004617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613C7C5-60D5-4A05-AD5C-79CC3C322401}"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876754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853481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679768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B85E-7DB3-4E3C-B880-4589EC3465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A637DD-10CF-4671-9C77-5045E6A8E6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2CF3EF-31A5-4BD8-8C8A-0DDEC6606FEA}"/>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0BD415F9-F8EF-49F6-9625-4649081E0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E3D12-DB08-4FB8-A7E1-BC67BD19119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54932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019C-C0D7-414A-9712-0A376E9F6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FEAFFF-E915-47EB-9C5E-6C5BF900780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B3383D-2701-4752-B1BB-0D30EC367D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CA40C1-EF4B-4D63-94A3-251C5D0F27FE}"/>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6" name="Footer Placeholder 5">
            <a:extLst>
              <a:ext uri="{FF2B5EF4-FFF2-40B4-BE49-F238E27FC236}">
                <a16:creationId xmlns:a16="http://schemas.microsoft.com/office/drawing/2014/main" id="{0CD409EB-9949-46BE-BDE7-4E03B1DD41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04B77-427B-44FD-BB81-366CAADE3204}"/>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2855210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CAFA-6F2D-404A-94E4-25AA82FBC5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2E8916-DD5E-43B0-9CC1-52439CB90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B401D4-D1ED-4D4B-B323-CFD4E8811A5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1550E1-961B-45E2-AF7B-821B64E46D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A49A47-C208-4B63-97A9-92D9B093DE3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8E9FE-E01D-4D49-B0D9-199BB212BBC3}"/>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8" name="Footer Placeholder 7">
            <a:extLst>
              <a:ext uri="{FF2B5EF4-FFF2-40B4-BE49-F238E27FC236}">
                <a16:creationId xmlns:a16="http://schemas.microsoft.com/office/drawing/2014/main" id="{112285D6-36AA-40CC-9584-AE7054FA57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CF7B58-B83C-41FD-9B73-D925A4FC8850}"/>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32210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7CE3-0A59-42D7-A043-EFD569A5BC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4DDAE3-05C7-4195-A4AA-7B13FF7CE390}"/>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4" name="Footer Placeholder 3">
            <a:extLst>
              <a:ext uri="{FF2B5EF4-FFF2-40B4-BE49-F238E27FC236}">
                <a16:creationId xmlns:a16="http://schemas.microsoft.com/office/drawing/2014/main" id="{8A151A34-2F83-4C5B-B5B1-14A5062EA8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5D7202-43D1-4FF8-A796-6853ED81B8CD}"/>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05813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9AE76C-7B2A-4E72-85CF-91204E33FCBC}"/>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3" name="Footer Placeholder 2">
            <a:extLst>
              <a:ext uri="{FF2B5EF4-FFF2-40B4-BE49-F238E27FC236}">
                <a16:creationId xmlns:a16="http://schemas.microsoft.com/office/drawing/2014/main" id="{DC5501AC-59D8-4AEB-9D27-9E69A07581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11BE28-A1AB-43AB-88C7-7D22EC088D18}"/>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2325798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40D0F-234E-4487-8E98-082330793B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8BD75F-1148-44FB-AFF1-A8A5778647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649977-41D5-4AFD-88EF-021F09A21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9E5FAD-F389-49EA-99EE-13B094338944}"/>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6" name="Footer Placeholder 5">
            <a:extLst>
              <a:ext uri="{FF2B5EF4-FFF2-40B4-BE49-F238E27FC236}">
                <a16:creationId xmlns:a16="http://schemas.microsoft.com/office/drawing/2014/main" id="{0ADAA8B9-9C72-49A7-A895-41E394BE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A1906-F15F-4AA2-914F-B83B681AABC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384244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1507-1404-425F-BFEA-C643AC555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C6A7E3-3C01-4AA0-B8A3-2051E53BB1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2E78DD-CA4D-4844-A6AE-D95E71EDB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BF4D1B-3871-4759-B96B-D9C40CF8BC54}"/>
              </a:ext>
            </a:extLst>
          </p:cNvPr>
          <p:cNvSpPr>
            <a:spLocks noGrp="1"/>
          </p:cNvSpPr>
          <p:nvPr>
            <p:ph type="dt" sz="half" idx="10"/>
          </p:nvPr>
        </p:nvSpPr>
        <p:spPr/>
        <p:txBody>
          <a:bodyPr/>
          <a:lstStyle/>
          <a:p>
            <a:fld id="{FC96477D-1C5C-42CD-8C6D-E0721A5E8C74}" type="datetimeFigureOut">
              <a:rPr lang="en-US" smtClean="0"/>
              <a:t>5/2/2019</a:t>
            </a:fld>
            <a:endParaRPr lang="en-US"/>
          </a:p>
        </p:txBody>
      </p:sp>
      <p:sp>
        <p:nvSpPr>
          <p:cNvPr id="6" name="Footer Placeholder 5">
            <a:extLst>
              <a:ext uri="{FF2B5EF4-FFF2-40B4-BE49-F238E27FC236}">
                <a16:creationId xmlns:a16="http://schemas.microsoft.com/office/drawing/2014/main" id="{9D19F1C8-0024-4A7F-BA76-77220D1B8E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BB037-2651-4CA4-8748-B6D297DE6B7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30552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3FB887-C4E7-477A-8818-569EE6F6AA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A4E9A7-8725-4EC5-816E-8E37F096A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5BBE5-EF3B-42F6-BDF7-452696BF43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6477D-1C5C-42CD-8C6D-E0721A5E8C74}" type="datetimeFigureOut">
              <a:rPr lang="en-US" smtClean="0"/>
              <a:t>5/2/2019</a:t>
            </a:fld>
            <a:endParaRPr lang="en-US"/>
          </a:p>
        </p:txBody>
      </p:sp>
      <p:sp>
        <p:nvSpPr>
          <p:cNvPr id="5" name="Footer Placeholder 4">
            <a:extLst>
              <a:ext uri="{FF2B5EF4-FFF2-40B4-BE49-F238E27FC236}">
                <a16:creationId xmlns:a16="http://schemas.microsoft.com/office/drawing/2014/main" id="{CA815D04-F370-42BC-B036-C421666956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2EF54F-374E-4AC6-8602-F5AE4798F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FBF3A-67DA-4D5F-92A8-275A88CD33AE}" type="slidenum">
              <a:rPr lang="en-US" smtClean="0"/>
              <a:t>‹#›</a:t>
            </a:fld>
            <a:endParaRPr lang="en-US"/>
          </a:p>
        </p:txBody>
      </p:sp>
    </p:spTree>
    <p:extLst>
      <p:ext uri="{BB962C8B-B14F-4D97-AF65-F5344CB8AC3E}">
        <p14:creationId xmlns:p14="http://schemas.microsoft.com/office/powerpoint/2010/main" val="656507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613C7C5-60D5-4A05-AD5C-79CC3C322401}" type="datetimeFigureOut">
              <a:rPr lang="en-US" smtClean="0"/>
              <a:t>5/2/2019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02F1C2B-A4B8-4085-A7E9-360F10D79A4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130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iJ0oNYIUFJo" TargetMode="External"/><Relationship Id="rId2" Type="http://schemas.openxmlformats.org/officeDocument/2006/relationships/hyperlink" Target="https://docs.unity3d.com/ScriptReference/SceneManagement.SceneManager.html" TargetMode="External"/><Relationship Id="rId1" Type="http://schemas.openxmlformats.org/officeDocument/2006/relationships/slideLayout" Target="../slideLayouts/slideLayout13.xml"/><Relationship Id="rId4" Type="http://schemas.openxmlformats.org/officeDocument/2006/relationships/hyperlink" Target="https://valvesoftware.github.io/steamvr_unity_plugin/api/index.html"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forum.unity.com/"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1026" name="Picture 2" descr="Image result for unity logo">
            <a:extLst>
              <a:ext uri="{FF2B5EF4-FFF2-40B4-BE49-F238E27FC236}">
                <a16:creationId xmlns:a16="http://schemas.microsoft.com/office/drawing/2014/main" id="{979ACF00-B079-4FFC-97E1-690BBF63570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7658" b="83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628B77-B123-4914-843D-CA8260A962EA}"/>
              </a:ext>
            </a:extLst>
          </p:cNvPr>
          <p:cNvSpPr>
            <a:spLocks noGrp="1"/>
          </p:cNvSpPr>
          <p:nvPr>
            <p:ph type="ctrTitle"/>
          </p:nvPr>
        </p:nvSpPr>
        <p:spPr>
          <a:xfrm>
            <a:off x="1097280" y="758952"/>
            <a:ext cx="10058400" cy="3566160"/>
          </a:xfrm>
        </p:spPr>
        <p:txBody>
          <a:bodyPr>
            <a:normAutofit/>
          </a:bodyPr>
          <a:lstStyle/>
          <a:p>
            <a:r>
              <a:rPr lang="en-US" sz="6000" dirty="0">
                <a:solidFill>
                  <a:srgbClr val="FFFFFF"/>
                </a:solidFill>
              </a:rPr>
              <a:t>Intro to VR – Minigame</a:t>
            </a:r>
          </a:p>
        </p:txBody>
      </p:sp>
      <p:sp>
        <p:nvSpPr>
          <p:cNvPr id="3" name="Subtitle 2">
            <a:extLst>
              <a:ext uri="{FF2B5EF4-FFF2-40B4-BE49-F238E27FC236}">
                <a16:creationId xmlns:a16="http://schemas.microsoft.com/office/drawing/2014/main" id="{563C06B4-903E-46D3-9E81-A1FD12970468}"/>
              </a:ext>
            </a:extLst>
          </p:cNvPr>
          <p:cNvSpPr>
            <a:spLocks noGrp="1"/>
          </p:cNvSpPr>
          <p:nvPr>
            <p:ph type="subTitle" idx="1"/>
          </p:nvPr>
        </p:nvSpPr>
        <p:spPr>
          <a:xfrm>
            <a:off x="1100051" y="4455620"/>
            <a:ext cx="10058400" cy="1143000"/>
          </a:xfrm>
        </p:spPr>
        <p:txBody>
          <a:bodyPr>
            <a:normAutofit/>
          </a:bodyPr>
          <a:lstStyle/>
          <a:p>
            <a:r>
              <a:rPr lang="en-US" dirty="0">
                <a:solidFill>
                  <a:srgbClr val="FFFFFF"/>
                </a:solidFill>
              </a:rPr>
              <a:t>By: Jeremy Nielson</a:t>
            </a:r>
          </a:p>
        </p:txBody>
      </p:sp>
      <p:cxnSp>
        <p:nvCxnSpPr>
          <p:cNvPr id="71" name="Straight Connector 70">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767486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8BAF-C9DD-43BB-A26C-DBD836691C3B}"/>
              </a:ext>
            </a:extLst>
          </p:cNvPr>
          <p:cNvSpPr>
            <a:spLocks noGrp="1"/>
          </p:cNvSpPr>
          <p:nvPr>
            <p:ph type="title"/>
          </p:nvPr>
        </p:nvSpPr>
        <p:spPr/>
        <p:txBody>
          <a:bodyPr/>
          <a:lstStyle/>
          <a:p>
            <a:r>
              <a:rPr lang="en-US" dirty="0"/>
              <a:t>Minigame Start</a:t>
            </a:r>
          </a:p>
        </p:txBody>
      </p:sp>
      <p:sp>
        <p:nvSpPr>
          <p:cNvPr id="3" name="Content Placeholder 2">
            <a:extLst>
              <a:ext uri="{FF2B5EF4-FFF2-40B4-BE49-F238E27FC236}">
                <a16:creationId xmlns:a16="http://schemas.microsoft.com/office/drawing/2014/main" id="{3F1AE53A-6B2A-4FFC-8D18-05F5A97C5F75}"/>
              </a:ext>
            </a:extLst>
          </p:cNvPr>
          <p:cNvSpPr>
            <a:spLocks noGrp="1"/>
          </p:cNvSpPr>
          <p:nvPr>
            <p:ph idx="1"/>
          </p:nvPr>
        </p:nvSpPr>
        <p:spPr>
          <a:xfrm>
            <a:off x="1097280" y="1845734"/>
            <a:ext cx="4998720" cy="4023360"/>
          </a:xfrm>
        </p:spPr>
        <p:txBody>
          <a:bodyPr/>
          <a:lstStyle/>
          <a:p>
            <a:r>
              <a:rPr lang="en-US" dirty="0"/>
              <a:t>We will need to make sure that when the bow is picked up, the minigame starts.</a:t>
            </a:r>
          </a:p>
          <a:p>
            <a:r>
              <a:rPr lang="en-US" dirty="0"/>
              <a:t>Luckily, the bow already has an event system for this.</a:t>
            </a:r>
          </a:p>
          <a:p>
            <a:r>
              <a:rPr lang="en-US" dirty="0"/>
              <a:t>We will just need to attach the </a:t>
            </a:r>
            <a:r>
              <a:rPr lang="en-US" dirty="0" err="1"/>
              <a:t>TimerController</a:t>
            </a:r>
            <a:r>
              <a:rPr lang="en-US" dirty="0"/>
              <a:t> and the </a:t>
            </a:r>
            <a:r>
              <a:rPr lang="en-US" dirty="0" err="1"/>
              <a:t>TimerScript.StartTimer</a:t>
            </a:r>
            <a:r>
              <a:rPr lang="en-US" dirty="0"/>
              <a:t> Method.</a:t>
            </a:r>
          </a:p>
        </p:txBody>
      </p:sp>
      <p:pic>
        <p:nvPicPr>
          <p:cNvPr id="4" name="Picture 3">
            <a:extLst>
              <a:ext uri="{FF2B5EF4-FFF2-40B4-BE49-F238E27FC236}">
                <a16:creationId xmlns:a16="http://schemas.microsoft.com/office/drawing/2014/main" id="{4938BA18-391A-4A8C-ABB4-B273E1E063D8}"/>
              </a:ext>
            </a:extLst>
          </p:cNvPr>
          <p:cNvPicPr>
            <a:picLocks noChangeAspect="1"/>
          </p:cNvPicPr>
          <p:nvPr/>
        </p:nvPicPr>
        <p:blipFill rotWithShape="1">
          <a:blip r:embed="rId2"/>
          <a:srcRect l="47449" t="6732" b="20518"/>
          <a:stretch/>
        </p:blipFill>
        <p:spPr>
          <a:xfrm>
            <a:off x="6096000" y="1845734"/>
            <a:ext cx="5166658" cy="4023360"/>
          </a:xfrm>
          <a:prstGeom prst="rect">
            <a:avLst/>
          </a:prstGeom>
        </p:spPr>
      </p:pic>
    </p:spTree>
    <p:extLst>
      <p:ext uri="{BB962C8B-B14F-4D97-AF65-F5344CB8AC3E}">
        <p14:creationId xmlns:p14="http://schemas.microsoft.com/office/powerpoint/2010/main" val="2592025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362A-E285-4BB8-BFD8-15C63F7B7A16}"/>
              </a:ext>
            </a:extLst>
          </p:cNvPr>
          <p:cNvSpPr>
            <a:spLocks noGrp="1"/>
          </p:cNvSpPr>
          <p:nvPr>
            <p:ph type="title"/>
          </p:nvPr>
        </p:nvSpPr>
        <p:spPr/>
        <p:txBody>
          <a:bodyPr/>
          <a:lstStyle/>
          <a:p>
            <a:r>
              <a:rPr lang="en-US" dirty="0"/>
              <a:t>Minigame HUD Events</a:t>
            </a:r>
          </a:p>
        </p:txBody>
      </p:sp>
      <p:sp>
        <p:nvSpPr>
          <p:cNvPr id="3" name="Content Placeholder 2">
            <a:extLst>
              <a:ext uri="{FF2B5EF4-FFF2-40B4-BE49-F238E27FC236}">
                <a16:creationId xmlns:a16="http://schemas.microsoft.com/office/drawing/2014/main" id="{11168619-C122-4D87-8D9B-3B20F1482C52}"/>
              </a:ext>
            </a:extLst>
          </p:cNvPr>
          <p:cNvSpPr>
            <a:spLocks noGrp="1"/>
          </p:cNvSpPr>
          <p:nvPr>
            <p:ph idx="1"/>
          </p:nvPr>
        </p:nvSpPr>
        <p:spPr>
          <a:xfrm>
            <a:off x="1097280" y="1845734"/>
            <a:ext cx="4998720" cy="4023360"/>
          </a:xfrm>
        </p:spPr>
        <p:txBody>
          <a:bodyPr/>
          <a:lstStyle/>
          <a:p>
            <a:r>
              <a:rPr lang="en-US" dirty="0"/>
              <a:t>We also need to make sure the HUD Elements have their respective events.</a:t>
            </a:r>
          </a:p>
          <a:p>
            <a:r>
              <a:rPr lang="en-US" dirty="0"/>
              <a:t>Quit should quit the application as expected, and the restart button should just reset the timer and score.</a:t>
            </a:r>
          </a:p>
          <a:p>
            <a:r>
              <a:rPr lang="en-US" dirty="0"/>
              <a:t>We created a </a:t>
            </a:r>
            <a:r>
              <a:rPr lang="en-US" b="1" dirty="0"/>
              <a:t>Reset </a:t>
            </a:r>
            <a:r>
              <a:rPr lang="en-US" dirty="0"/>
              <a:t>Function in the previous tutorial under </a:t>
            </a:r>
            <a:r>
              <a:rPr lang="en-US" dirty="0" err="1"/>
              <a:t>StartScript</a:t>
            </a:r>
            <a:r>
              <a:rPr lang="en-US" dirty="0"/>
              <a:t>. We will be using that here.</a:t>
            </a:r>
          </a:p>
        </p:txBody>
      </p:sp>
      <p:pic>
        <p:nvPicPr>
          <p:cNvPr id="4" name="Picture 3">
            <a:extLst>
              <a:ext uri="{FF2B5EF4-FFF2-40B4-BE49-F238E27FC236}">
                <a16:creationId xmlns:a16="http://schemas.microsoft.com/office/drawing/2014/main" id="{8383F405-1DEE-4A0E-94E9-68234E783555}"/>
              </a:ext>
            </a:extLst>
          </p:cNvPr>
          <p:cNvPicPr>
            <a:picLocks noChangeAspect="1"/>
          </p:cNvPicPr>
          <p:nvPr/>
        </p:nvPicPr>
        <p:blipFill rotWithShape="1">
          <a:blip r:embed="rId2"/>
          <a:srcRect l="2112" t="36463" r="62729" b="55210"/>
          <a:stretch/>
        </p:blipFill>
        <p:spPr>
          <a:xfrm>
            <a:off x="1097279" y="4560223"/>
            <a:ext cx="5152845" cy="686480"/>
          </a:xfrm>
          <a:prstGeom prst="rect">
            <a:avLst/>
          </a:prstGeom>
        </p:spPr>
      </p:pic>
      <p:pic>
        <p:nvPicPr>
          <p:cNvPr id="5" name="Picture 4">
            <a:extLst>
              <a:ext uri="{FF2B5EF4-FFF2-40B4-BE49-F238E27FC236}">
                <a16:creationId xmlns:a16="http://schemas.microsoft.com/office/drawing/2014/main" id="{2B599D74-7B1D-4650-8140-D91915748826}"/>
              </a:ext>
            </a:extLst>
          </p:cNvPr>
          <p:cNvPicPr>
            <a:picLocks noChangeAspect="1"/>
          </p:cNvPicPr>
          <p:nvPr/>
        </p:nvPicPr>
        <p:blipFill rotWithShape="1">
          <a:blip r:embed="rId3"/>
          <a:srcRect l="68878" t="6472" b="51428"/>
          <a:stretch/>
        </p:blipFill>
        <p:spPr>
          <a:xfrm>
            <a:off x="6250124" y="1759406"/>
            <a:ext cx="3229767" cy="2457487"/>
          </a:xfrm>
          <a:prstGeom prst="rect">
            <a:avLst/>
          </a:prstGeom>
        </p:spPr>
      </p:pic>
      <p:pic>
        <p:nvPicPr>
          <p:cNvPr id="6" name="Picture 5">
            <a:extLst>
              <a:ext uri="{FF2B5EF4-FFF2-40B4-BE49-F238E27FC236}">
                <a16:creationId xmlns:a16="http://schemas.microsoft.com/office/drawing/2014/main" id="{25E13990-CCF9-4C57-A376-4592C4C560AC}"/>
              </a:ext>
            </a:extLst>
          </p:cNvPr>
          <p:cNvPicPr>
            <a:picLocks noChangeAspect="1"/>
          </p:cNvPicPr>
          <p:nvPr/>
        </p:nvPicPr>
        <p:blipFill rotWithShape="1">
          <a:blip r:embed="rId4"/>
          <a:srcRect l="68878" t="6731" b="50000"/>
          <a:stretch/>
        </p:blipFill>
        <p:spPr>
          <a:xfrm>
            <a:off x="7297690" y="4047920"/>
            <a:ext cx="3226842" cy="2523477"/>
          </a:xfrm>
          <a:prstGeom prst="rect">
            <a:avLst/>
          </a:prstGeom>
        </p:spPr>
      </p:pic>
    </p:spTree>
    <p:extLst>
      <p:ext uri="{BB962C8B-B14F-4D97-AF65-F5344CB8AC3E}">
        <p14:creationId xmlns:p14="http://schemas.microsoft.com/office/powerpoint/2010/main" val="80686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0D5B2-473A-40D0-B372-05C23AAF7217}"/>
              </a:ext>
            </a:extLst>
          </p:cNvPr>
          <p:cNvSpPr>
            <a:spLocks noGrp="1"/>
          </p:cNvSpPr>
          <p:nvPr>
            <p:ph type="title"/>
          </p:nvPr>
        </p:nvSpPr>
        <p:spPr/>
        <p:txBody>
          <a:bodyPr/>
          <a:lstStyle/>
          <a:p>
            <a:r>
              <a:rPr lang="en-US" dirty="0"/>
              <a:t>Minigame Targets</a:t>
            </a:r>
          </a:p>
        </p:txBody>
      </p:sp>
      <p:sp>
        <p:nvSpPr>
          <p:cNvPr id="3" name="Content Placeholder 2">
            <a:extLst>
              <a:ext uri="{FF2B5EF4-FFF2-40B4-BE49-F238E27FC236}">
                <a16:creationId xmlns:a16="http://schemas.microsoft.com/office/drawing/2014/main" id="{810B794C-8D59-457B-BBBF-9F7D081235A5}"/>
              </a:ext>
            </a:extLst>
          </p:cNvPr>
          <p:cNvSpPr>
            <a:spLocks noGrp="1"/>
          </p:cNvSpPr>
          <p:nvPr>
            <p:ph idx="1"/>
          </p:nvPr>
        </p:nvSpPr>
        <p:spPr/>
        <p:txBody>
          <a:bodyPr/>
          <a:lstStyle/>
          <a:p>
            <a:r>
              <a:rPr lang="en-US" dirty="0"/>
              <a:t>We will need something for the Player to shoot at and build score. We will be using the same targets from before that spawn balloons on hit.</a:t>
            </a:r>
          </a:p>
          <a:p>
            <a:r>
              <a:rPr lang="en-US" dirty="0"/>
              <a:t>For better organization, create an empty </a:t>
            </a:r>
            <a:r>
              <a:rPr lang="en-US" dirty="0" err="1"/>
              <a:t>GameObject</a:t>
            </a:r>
            <a:r>
              <a:rPr lang="en-US" dirty="0"/>
              <a:t> called targets, and place a few </a:t>
            </a:r>
            <a:r>
              <a:rPr lang="en-US" b="1" dirty="0" err="1"/>
              <a:t>ArcheryWeeble</a:t>
            </a:r>
            <a:r>
              <a:rPr lang="en-US" dirty="0"/>
              <a:t> objects on the map. They are once again found under Archery in the </a:t>
            </a:r>
            <a:r>
              <a:rPr lang="en-US" dirty="0" err="1"/>
              <a:t>SteamVR</a:t>
            </a:r>
            <a:r>
              <a:rPr lang="en-US" dirty="0"/>
              <a:t> Assets. You can also search to find them.</a:t>
            </a:r>
          </a:p>
        </p:txBody>
      </p:sp>
      <p:pic>
        <p:nvPicPr>
          <p:cNvPr id="4" name="Picture 3">
            <a:extLst>
              <a:ext uri="{FF2B5EF4-FFF2-40B4-BE49-F238E27FC236}">
                <a16:creationId xmlns:a16="http://schemas.microsoft.com/office/drawing/2014/main" id="{7EA23504-0704-4B89-9270-6AA1CD1A1DD0}"/>
              </a:ext>
            </a:extLst>
          </p:cNvPr>
          <p:cNvPicPr>
            <a:picLocks noChangeAspect="1"/>
          </p:cNvPicPr>
          <p:nvPr/>
        </p:nvPicPr>
        <p:blipFill rotWithShape="1">
          <a:blip r:embed="rId2"/>
          <a:srcRect t="6731" r="31505" b="52789"/>
          <a:stretch/>
        </p:blipFill>
        <p:spPr>
          <a:xfrm>
            <a:off x="1920551" y="3429000"/>
            <a:ext cx="8350898" cy="2776083"/>
          </a:xfrm>
          <a:prstGeom prst="rect">
            <a:avLst/>
          </a:prstGeom>
        </p:spPr>
      </p:pic>
    </p:spTree>
    <p:extLst>
      <p:ext uri="{BB962C8B-B14F-4D97-AF65-F5344CB8AC3E}">
        <p14:creationId xmlns:p14="http://schemas.microsoft.com/office/powerpoint/2010/main" val="2055869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ADC7-EA3E-4E94-862E-0369B6EE6B89}"/>
              </a:ext>
            </a:extLst>
          </p:cNvPr>
          <p:cNvSpPr>
            <a:spLocks noGrp="1"/>
          </p:cNvSpPr>
          <p:nvPr>
            <p:ph type="title"/>
          </p:nvPr>
        </p:nvSpPr>
        <p:spPr/>
        <p:txBody>
          <a:bodyPr/>
          <a:lstStyle/>
          <a:p>
            <a:r>
              <a:rPr lang="en-US" dirty="0"/>
              <a:t>Target Hit Score</a:t>
            </a:r>
          </a:p>
        </p:txBody>
      </p:sp>
      <p:sp>
        <p:nvSpPr>
          <p:cNvPr id="3" name="Content Placeholder 2">
            <a:extLst>
              <a:ext uri="{FF2B5EF4-FFF2-40B4-BE49-F238E27FC236}">
                <a16:creationId xmlns:a16="http://schemas.microsoft.com/office/drawing/2014/main" id="{5E73EB8B-1757-4C34-B0BE-7A39EFC0AFA1}"/>
              </a:ext>
            </a:extLst>
          </p:cNvPr>
          <p:cNvSpPr>
            <a:spLocks noGrp="1"/>
          </p:cNvSpPr>
          <p:nvPr>
            <p:ph idx="1"/>
          </p:nvPr>
        </p:nvSpPr>
        <p:spPr>
          <a:xfrm>
            <a:off x="1097280" y="1845734"/>
            <a:ext cx="4998720" cy="4023360"/>
          </a:xfrm>
        </p:spPr>
        <p:txBody>
          <a:bodyPr/>
          <a:lstStyle/>
          <a:p>
            <a:r>
              <a:rPr lang="en-US" dirty="0"/>
              <a:t>The targets must also add score to the total earned from the minigame. </a:t>
            </a:r>
          </a:p>
          <a:p>
            <a:r>
              <a:rPr lang="en-US" dirty="0"/>
              <a:t>The Archery Targets already have a function called </a:t>
            </a:r>
            <a:r>
              <a:rPr lang="en-US" b="1" dirty="0"/>
              <a:t>On Take Damage()</a:t>
            </a:r>
            <a:r>
              <a:rPr lang="en-US" dirty="0"/>
              <a:t> where in inspector we can provide additional script events to happen.</a:t>
            </a:r>
          </a:p>
          <a:p>
            <a:r>
              <a:rPr lang="en-US" dirty="0"/>
              <a:t>Attach the</a:t>
            </a:r>
            <a:r>
              <a:rPr lang="en-US" b="1" dirty="0"/>
              <a:t> </a:t>
            </a:r>
            <a:r>
              <a:rPr lang="en-US" b="1" dirty="0" err="1"/>
              <a:t>TimeController</a:t>
            </a:r>
            <a:r>
              <a:rPr lang="en-US" dirty="0"/>
              <a:t> object and use the </a:t>
            </a:r>
            <a:r>
              <a:rPr lang="en-US" dirty="0" err="1"/>
              <a:t>ScoreScript.TakeHitTarget</a:t>
            </a:r>
            <a:r>
              <a:rPr lang="en-US" dirty="0"/>
              <a:t>() function. </a:t>
            </a:r>
          </a:p>
          <a:p>
            <a:r>
              <a:rPr lang="en-US" dirty="0"/>
              <a:t>Make sure to do this for each target placed.</a:t>
            </a:r>
          </a:p>
        </p:txBody>
      </p:sp>
      <p:pic>
        <p:nvPicPr>
          <p:cNvPr id="4" name="Picture 3">
            <a:extLst>
              <a:ext uri="{FF2B5EF4-FFF2-40B4-BE49-F238E27FC236}">
                <a16:creationId xmlns:a16="http://schemas.microsoft.com/office/drawing/2014/main" id="{1A0E744F-3D8C-45E9-8D53-654F73888958}"/>
              </a:ext>
            </a:extLst>
          </p:cNvPr>
          <p:cNvPicPr>
            <a:picLocks noChangeAspect="1"/>
          </p:cNvPicPr>
          <p:nvPr/>
        </p:nvPicPr>
        <p:blipFill rotWithShape="1">
          <a:blip r:embed="rId2"/>
          <a:srcRect l="68725" t="6213" b="51068"/>
          <a:stretch/>
        </p:blipFill>
        <p:spPr>
          <a:xfrm>
            <a:off x="6095999" y="1845734"/>
            <a:ext cx="5236671" cy="4023360"/>
          </a:xfrm>
          <a:prstGeom prst="rect">
            <a:avLst/>
          </a:prstGeom>
        </p:spPr>
      </p:pic>
    </p:spTree>
    <p:extLst>
      <p:ext uri="{BB962C8B-B14F-4D97-AF65-F5344CB8AC3E}">
        <p14:creationId xmlns:p14="http://schemas.microsoft.com/office/powerpoint/2010/main" val="1159112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11AE1-126D-47C5-9465-62874A0B454B}"/>
              </a:ext>
            </a:extLst>
          </p:cNvPr>
          <p:cNvSpPr>
            <a:spLocks noGrp="1"/>
          </p:cNvSpPr>
          <p:nvPr>
            <p:ph type="title"/>
          </p:nvPr>
        </p:nvSpPr>
        <p:spPr/>
        <p:txBody>
          <a:bodyPr/>
          <a:lstStyle/>
          <a:p>
            <a:r>
              <a:rPr lang="en-US" dirty="0"/>
              <a:t>End Result</a:t>
            </a:r>
          </a:p>
        </p:txBody>
      </p:sp>
      <p:sp>
        <p:nvSpPr>
          <p:cNvPr id="3" name="Content Placeholder 2">
            <a:extLst>
              <a:ext uri="{FF2B5EF4-FFF2-40B4-BE49-F238E27FC236}">
                <a16:creationId xmlns:a16="http://schemas.microsoft.com/office/drawing/2014/main" id="{40C2BB73-E20B-4624-AF9B-BD3CD5878348}"/>
              </a:ext>
            </a:extLst>
          </p:cNvPr>
          <p:cNvSpPr>
            <a:spLocks noGrp="1"/>
          </p:cNvSpPr>
          <p:nvPr>
            <p:ph idx="1"/>
          </p:nvPr>
        </p:nvSpPr>
        <p:spPr>
          <a:xfrm>
            <a:off x="1097280" y="1845734"/>
            <a:ext cx="4850759" cy="4023360"/>
          </a:xfrm>
        </p:spPr>
        <p:txBody>
          <a:bodyPr/>
          <a:lstStyle/>
          <a:p>
            <a:r>
              <a:rPr lang="en-US" dirty="0"/>
              <a:t>You now should be able to when hopping into the game:</a:t>
            </a:r>
          </a:p>
          <a:p>
            <a:pPr marL="457200" indent="-457200">
              <a:buFont typeface="+mj-lt"/>
              <a:buAutoNum type="arabicPeriod"/>
            </a:pPr>
            <a:r>
              <a:rPr lang="en-US" dirty="0"/>
              <a:t>Use the main spawn room to test the mechanics</a:t>
            </a:r>
          </a:p>
          <a:p>
            <a:pPr marL="457200" indent="-457200">
              <a:buFont typeface="+mj-lt"/>
              <a:buAutoNum type="arabicPeriod"/>
            </a:pPr>
            <a:r>
              <a:rPr lang="en-US" dirty="0"/>
              <a:t>Select whether to Quit or Start Game with the pointer</a:t>
            </a:r>
          </a:p>
          <a:p>
            <a:pPr marL="457200" indent="-457200">
              <a:buFont typeface="+mj-lt"/>
              <a:buAutoNum type="arabicPeriod"/>
            </a:pPr>
            <a:r>
              <a:rPr lang="en-US" dirty="0"/>
              <a:t>Transition to the new scene</a:t>
            </a:r>
          </a:p>
          <a:p>
            <a:pPr marL="457200" indent="-457200">
              <a:buFont typeface="+mj-lt"/>
              <a:buAutoNum type="arabicPeriod"/>
            </a:pPr>
            <a:r>
              <a:rPr lang="en-US" dirty="0"/>
              <a:t>Play the minigame with a timer and score system</a:t>
            </a:r>
          </a:p>
          <a:p>
            <a:pPr marL="457200" indent="-457200">
              <a:buFont typeface="+mj-lt"/>
              <a:buAutoNum type="arabicPeriod"/>
            </a:pPr>
            <a:r>
              <a:rPr lang="en-US" dirty="0"/>
              <a:t>Restart the game or quit after</a:t>
            </a:r>
          </a:p>
        </p:txBody>
      </p:sp>
      <p:pic>
        <p:nvPicPr>
          <p:cNvPr id="4" name="Picture 3">
            <a:extLst>
              <a:ext uri="{FF2B5EF4-FFF2-40B4-BE49-F238E27FC236}">
                <a16:creationId xmlns:a16="http://schemas.microsoft.com/office/drawing/2014/main" id="{F7C2B819-C8AB-439C-B999-AB926C1CF79E}"/>
              </a:ext>
            </a:extLst>
          </p:cNvPr>
          <p:cNvPicPr>
            <a:picLocks noChangeAspect="1"/>
          </p:cNvPicPr>
          <p:nvPr/>
        </p:nvPicPr>
        <p:blipFill rotWithShape="1">
          <a:blip r:embed="rId2"/>
          <a:srcRect l="21189" t="10097" r="31429" b="47755"/>
          <a:stretch/>
        </p:blipFill>
        <p:spPr>
          <a:xfrm>
            <a:off x="6096000" y="2412165"/>
            <a:ext cx="5776827" cy="2890497"/>
          </a:xfrm>
          <a:prstGeom prst="rect">
            <a:avLst/>
          </a:prstGeom>
        </p:spPr>
      </p:pic>
    </p:spTree>
    <p:extLst>
      <p:ext uri="{BB962C8B-B14F-4D97-AF65-F5344CB8AC3E}">
        <p14:creationId xmlns:p14="http://schemas.microsoft.com/office/powerpoint/2010/main" val="3349312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64DE-97A3-44C7-9351-C0C4FA97A3D0}"/>
              </a:ext>
            </a:extLst>
          </p:cNvPr>
          <p:cNvSpPr>
            <a:spLocks noGrp="1"/>
          </p:cNvSpPr>
          <p:nvPr>
            <p:ph type="title"/>
          </p:nvPr>
        </p:nvSpPr>
        <p:spPr/>
        <p:txBody>
          <a:bodyPr/>
          <a:lstStyle/>
          <a:p>
            <a:r>
              <a:rPr lang="en-US" dirty="0"/>
              <a:t>Where from here?</a:t>
            </a:r>
          </a:p>
        </p:txBody>
      </p:sp>
      <p:sp>
        <p:nvSpPr>
          <p:cNvPr id="3" name="Content Placeholder 2">
            <a:extLst>
              <a:ext uri="{FF2B5EF4-FFF2-40B4-BE49-F238E27FC236}">
                <a16:creationId xmlns:a16="http://schemas.microsoft.com/office/drawing/2014/main" id="{74547C2A-E67A-437E-9E2E-25D28DBF69F2}"/>
              </a:ext>
            </a:extLst>
          </p:cNvPr>
          <p:cNvSpPr>
            <a:spLocks noGrp="1"/>
          </p:cNvSpPr>
          <p:nvPr>
            <p:ph idx="1"/>
          </p:nvPr>
        </p:nvSpPr>
        <p:spPr/>
        <p:txBody>
          <a:bodyPr/>
          <a:lstStyle/>
          <a:p>
            <a:r>
              <a:rPr lang="en-US" dirty="0"/>
              <a:t>While these tutorials cover the general basics of VR Development, Unity, and </a:t>
            </a:r>
            <a:r>
              <a:rPr lang="en-US" dirty="0" err="1"/>
              <a:t>SteamVR</a:t>
            </a:r>
            <a:r>
              <a:rPr lang="en-US" dirty="0"/>
              <a:t>, there is a lot more potential and material not covered here specifically.</a:t>
            </a:r>
          </a:p>
          <a:p>
            <a:pPr>
              <a:buFont typeface="Arial" panose="020B0604020202020204" pitchFamily="34" charset="0"/>
              <a:buChar char="•"/>
            </a:pPr>
            <a:r>
              <a:rPr lang="en-US" dirty="0"/>
              <a:t> Scene Management is necessary when dealing with multiple scenes the player can go to and from. Having an additional always loaded scene to maintain objects that transition between scenes will help.</a:t>
            </a:r>
          </a:p>
          <a:p>
            <a:pPr lvl="1">
              <a:buFont typeface="Arial" panose="020B0604020202020204" pitchFamily="34" charset="0"/>
              <a:buChar char="•"/>
            </a:pPr>
            <a:r>
              <a:rPr lang="en-US" dirty="0" err="1">
                <a:hlinkClick r:id="rId2"/>
              </a:rPr>
              <a:t>SceneManagement</a:t>
            </a:r>
            <a:r>
              <a:rPr lang="en-US" dirty="0">
                <a:hlinkClick r:id="rId2"/>
              </a:rPr>
              <a:t> Docs</a:t>
            </a:r>
            <a:endParaRPr lang="en-US" dirty="0"/>
          </a:p>
          <a:p>
            <a:pPr>
              <a:buFont typeface="Arial" panose="020B0604020202020204" pitchFamily="34" charset="0"/>
              <a:buChar char="•"/>
            </a:pPr>
            <a:r>
              <a:rPr lang="en-US" dirty="0"/>
              <a:t> Physics-based interactions are common for VR Games and are worth checking out.</a:t>
            </a:r>
          </a:p>
          <a:p>
            <a:pPr lvl="1">
              <a:buFont typeface="Arial" panose="020B0604020202020204" pitchFamily="34" charset="0"/>
              <a:buChar char="•"/>
            </a:pPr>
            <a:r>
              <a:rPr lang="en-US" dirty="0">
                <a:hlinkClick r:id="rId3"/>
              </a:rPr>
              <a:t>Create Throwable Objects</a:t>
            </a:r>
            <a:endParaRPr lang="en-US" dirty="0"/>
          </a:p>
          <a:p>
            <a:pPr>
              <a:buFont typeface="Arial" panose="020B0604020202020204" pitchFamily="34" charset="0"/>
              <a:buChar char="•"/>
            </a:pPr>
            <a:r>
              <a:rPr lang="en-US" dirty="0"/>
              <a:t> Look Into the </a:t>
            </a:r>
            <a:r>
              <a:rPr lang="en-US" dirty="0" err="1"/>
              <a:t>SteamVR</a:t>
            </a:r>
            <a:r>
              <a:rPr lang="en-US" dirty="0"/>
              <a:t> Plugin Assets and Documentation for more functionality</a:t>
            </a:r>
          </a:p>
          <a:p>
            <a:pPr lvl="1">
              <a:buFont typeface="Arial" panose="020B0604020202020204" pitchFamily="34" charset="0"/>
              <a:buChar char="•"/>
            </a:pPr>
            <a:r>
              <a:rPr lang="en-US" dirty="0" err="1">
                <a:hlinkClick r:id="rId4"/>
              </a:rPr>
              <a:t>SteamVR</a:t>
            </a:r>
            <a:r>
              <a:rPr lang="en-US" dirty="0">
                <a:hlinkClick r:id="rId4"/>
              </a:rPr>
              <a:t> API Documentation</a:t>
            </a: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3960297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CEE0D-2A26-436F-9BC4-2F31968E16CA}"/>
              </a:ext>
            </a:extLst>
          </p:cNvPr>
          <p:cNvSpPr>
            <a:spLocks noGrp="1"/>
          </p:cNvSpPr>
          <p:nvPr>
            <p:ph type="title"/>
          </p:nvPr>
        </p:nvSpPr>
        <p:spPr/>
        <p:txBody>
          <a:bodyPr/>
          <a:lstStyle/>
          <a:p>
            <a:r>
              <a:rPr lang="en-US" dirty="0"/>
              <a:t>More Resources</a:t>
            </a:r>
          </a:p>
        </p:txBody>
      </p:sp>
      <p:sp>
        <p:nvSpPr>
          <p:cNvPr id="3" name="Content Placeholder 2">
            <a:extLst>
              <a:ext uri="{FF2B5EF4-FFF2-40B4-BE49-F238E27FC236}">
                <a16:creationId xmlns:a16="http://schemas.microsoft.com/office/drawing/2014/main" id="{214BDDB2-D0BD-4E6C-8667-CE6781759A73}"/>
              </a:ext>
            </a:extLst>
          </p:cNvPr>
          <p:cNvSpPr>
            <a:spLocks noGrp="1"/>
          </p:cNvSpPr>
          <p:nvPr>
            <p:ph idx="1"/>
          </p:nvPr>
        </p:nvSpPr>
        <p:spPr/>
        <p:txBody>
          <a:bodyPr/>
          <a:lstStyle/>
          <a:p>
            <a:r>
              <a:rPr lang="en-US" dirty="0"/>
              <a:t>Get involved with the Unity community if you have more specific questions for development.</a:t>
            </a:r>
          </a:p>
          <a:p>
            <a:r>
              <a:rPr lang="en-US" dirty="0">
                <a:hlinkClick r:id="rId2"/>
              </a:rPr>
              <a:t>Unity Forums</a:t>
            </a:r>
            <a:endParaRPr lang="en-US" dirty="0"/>
          </a:p>
          <a:p>
            <a:r>
              <a:rPr lang="en-US" dirty="0"/>
              <a:t>There are also a ton of assets available on the web or in the Unity Asset Store regarding VR. I highly recommend with development using </a:t>
            </a:r>
            <a:r>
              <a:rPr lang="en-US" dirty="0" err="1"/>
              <a:t>SteamVR</a:t>
            </a:r>
            <a:r>
              <a:rPr lang="en-US" dirty="0"/>
              <a:t> as a basis since it supports the most devices.</a:t>
            </a:r>
          </a:p>
          <a:p>
            <a:r>
              <a:rPr lang="en-US" i="1" dirty="0"/>
              <a:t>IF you intend to use Oculus, it is worth noting that if you plan to make a game for the Oculus Store, you </a:t>
            </a:r>
            <a:r>
              <a:rPr lang="en-US" b="1" i="1" dirty="0"/>
              <a:t>MUST HAVE A BUILD THAT DOES NOT HAVE </a:t>
            </a:r>
            <a:r>
              <a:rPr lang="en-US" b="1" i="1" dirty="0" err="1"/>
              <a:t>OpenVR</a:t>
            </a:r>
            <a:r>
              <a:rPr lang="en-US" b="1" i="1" dirty="0"/>
              <a:t> WHATSOEVER</a:t>
            </a:r>
            <a:r>
              <a:rPr lang="en-US" i="1" dirty="0"/>
              <a:t>. Oculus will not allow you to sell on their platform unless it is an Oculus specific build of the game.</a:t>
            </a:r>
          </a:p>
          <a:p>
            <a:r>
              <a:rPr lang="en-US" dirty="0"/>
              <a:t>I highly recommend you continue working with VR Development. The realm is always changing and adapting to new technologies, and with new headsets and controllers on the horizon there is leaps </a:t>
            </a:r>
            <a:r>
              <a:rPr lang="en-US"/>
              <a:t>and bounds to be taken.</a:t>
            </a:r>
            <a:endParaRPr lang="en-US" dirty="0"/>
          </a:p>
        </p:txBody>
      </p:sp>
    </p:spTree>
    <p:extLst>
      <p:ext uri="{BB962C8B-B14F-4D97-AF65-F5344CB8AC3E}">
        <p14:creationId xmlns:p14="http://schemas.microsoft.com/office/powerpoint/2010/main" val="1674742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A475-53D0-448A-87E9-393E3E6EFB34}"/>
              </a:ext>
            </a:extLst>
          </p:cNvPr>
          <p:cNvSpPr>
            <a:spLocks noGrp="1"/>
          </p:cNvSpPr>
          <p:nvPr>
            <p:ph type="title"/>
          </p:nvPr>
        </p:nvSpPr>
        <p:spPr/>
        <p:txBody>
          <a:bodyPr/>
          <a:lstStyle/>
          <a:p>
            <a:r>
              <a:rPr lang="en-US" dirty="0"/>
              <a:t>Minigame HUD</a:t>
            </a:r>
          </a:p>
        </p:txBody>
      </p:sp>
      <p:sp>
        <p:nvSpPr>
          <p:cNvPr id="3" name="Content Placeholder 2">
            <a:extLst>
              <a:ext uri="{FF2B5EF4-FFF2-40B4-BE49-F238E27FC236}">
                <a16:creationId xmlns:a16="http://schemas.microsoft.com/office/drawing/2014/main" id="{2AB9121C-F5A2-4D84-B734-3236223BA53A}"/>
              </a:ext>
            </a:extLst>
          </p:cNvPr>
          <p:cNvSpPr>
            <a:spLocks noGrp="1"/>
          </p:cNvSpPr>
          <p:nvPr>
            <p:ph idx="1"/>
          </p:nvPr>
        </p:nvSpPr>
        <p:spPr/>
        <p:txBody>
          <a:bodyPr/>
          <a:lstStyle/>
          <a:p>
            <a:r>
              <a:rPr lang="en-US" dirty="0"/>
              <a:t>Starting out, we will need a HUD to give the player information as the game progresses. We are going to start by adding a timer on the screen so the player can see how much time is left.</a:t>
            </a:r>
          </a:p>
          <a:p>
            <a:r>
              <a:rPr lang="en-US" dirty="0"/>
              <a:t>The following screen will show you the sizing you will use for this specific game. Try your best to model what I have here, but your placement of objects may vary so adjust the settings as needed.</a:t>
            </a:r>
          </a:p>
          <a:p>
            <a:r>
              <a:rPr lang="en-US" dirty="0"/>
              <a:t>We will need a canvas, Timer, Time, </a:t>
            </a:r>
            <a:r>
              <a:rPr lang="en-US" dirty="0" err="1"/>
              <a:t>ScoreLabel</a:t>
            </a:r>
            <a:r>
              <a:rPr lang="en-US" dirty="0"/>
              <a:t>, and Points. Please name these text fields accordingly.</a:t>
            </a:r>
          </a:p>
          <a:p>
            <a:r>
              <a:rPr lang="en-US" dirty="0"/>
              <a:t>This canvas will be attached to the Player under Player &gt; Follow Head</a:t>
            </a:r>
          </a:p>
          <a:p>
            <a:r>
              <a:rPr lang="en-US" dirty="0"/>
              <a:t>This will make sure it tracks with the players view so it is visible.</a:t>
            </a:r>
          </a:p>
        </p:txBody>
      </p:sp>
    </p:spTree>
    <p:extLst>
      <p:ext uri="{BB962C8B-B14F-4D97-AF65-F5344CB8AC3E}">
        <p14:creationId xmlns:p14="http://schemas.microsoft.com/office/powerpoint/2010/main" val="146992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2A00-04DE-454D-91D2-744070E2D42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023D3AC-1584-4C4F-AFB3-BABF29E9C8D9}"/>
              </a:ext>
            </a:extLst>
          </p:cNvPr>
          <p:cNvPicPr>
            <a:picLocks noChangeAspect="1"/>
          </p:cNvPicPr>
          <p:nvPr/>
        </p:nvPicPr>
        <p:blipFill rotWithShape="1">
          <a:blip r:embed="rId2"/>
          <a:srcRect t="6861" b="40712"/>
          <a:stretch/>
        </p:blipFill>
        <p:spPr>
          <a:xfrm>
            <a:off x="0" y="0"/>
            <a:ext cx="12192000" cy="3595457"/>
          </a:xfrm>
          <a:prstGeom prst="rect">
            <a:avLst/>
          </a:prstGeom>
        </p:spPr>
      </p:pic>
      <p:pic>
        <p:nvPicPr>
          <p:cNvPr id="4" name="Picture 3">
            <a:extLst>
              <a:ext uri="{FF2B5EF4-FFF2-40B4-BE49-F238E27FC236}">
                <a16:creationId xmlns:a16="http://schemas.microsoft.com/office/drawing/2014/main" id="{732A5D3E-638B-4655-8CDA-3D91DAF0D170}"/>
              </a:ext>
            </a:extLst>
          </p:cNvPr>
          <p:cNvPicPr>
            <a:picLocks noChangeAspect="1"/>
          </p:cNvPicPr>
          <p:nvPr/>
        </p:nvPicPr>
        <p:blipFill rotWithShape="1">
          <a:blip r:embed="rId3"/>
          <a:srcRect l="68725" t="6731" b="39806"/>
          <a:stretch/>
        </p:blipFill>
        <p:spPr>
          <a:xfrm>
            <a:off x="115411" y="3595458"/>
            <a:ext cx="2594392" cy="2494625"/>
          </a:xfrm>
          <a:prstGeom prst="rect">
            <a:avLst/>
          </a:prstGeom>
        </p:spPr>
      </p:pic>
      <p:pic>
        <p:nvPicPr>
          <p:cNvPr id="8" name="Picture 7">
            <a:extLst>
              <a:ext uri="{FF2B5EF4-FFF2-40B4-BE49-F238E27FC236}">
                <a16:creationId xmlns:a16="http://schemas.microsoft.com/office/drawing/2014/main" id="{F2CD8BDE-2FA9-418B-8677-4EEC3D9AF1A4}"/>
              </a:ext>
            </a:extLst>
          </p:cNvPr>
          <p:cNvPicPr>
            <a:picLocks noChangeAspect="1"/>
          </p:cNvPicPr>
          <p:nvPr/>
        </p:nvPicPr>
        <p:blipFill rotWithShape="1">
          <a:blip r:embed="rId4"/>
          <a:srcRect l="68725" t="7354" b="39183"/>
          <a:stretch/>
        </p:blipFill>
        <p:spPr>
          <a:xfrm>
            <a:off x="2709803" y="3595457"/>
            <a:ext cx="2594393" cy="2494626"/>
          </a:xfrm>
          <a:prstGeom prst="rect">
            <a:avLst/>
          </a:prstGeom>
        </p:spPr>
      </p:pic>
      <p:pic>
        <p:nvPicPr>
          <p:cNvPr id="9" name="Picture 8">
            <a:extLst>
              <a:ext uri="{FF2B5EF4-FFF2-40B4-BE49-F238E27FC236}">
                <a16:creationId xmlns:a16="http://schemas.microsoft.com/office/drawing/2014/main" id="{9C115155-8D0B-4FFC-96EA-5C90BAE78CC9}"/>
              </a:ext>
            </a:extLst>
          </p:cNvPr>
          <p:cNvPicPr>
            <a:picLocks noChangeAspect="1"/>
          </p:cNvPicPr>
          <p:nvPr/>
        </p:nvPicPr>
        <p:blipFill rotWithShape="1">
          <a:blip r:embed="rId5"/>
          <a:srcRect l="68725" t="6602" b="52362"/>
          <a:stretch/>
        </p:blipFill>
        <p:spPr>
          <a:xfrm>
            <a:off x="5304195" y="3595458"/>
            <a:ext cx="3380076" cy="2494626"/>
          </a:xfrm>
          <a:prstGeom prst="rect">
            <a:avLst/>
          </a:prstGeom>
        </p:spPr>
      </p:pic>
      <p:pic>
        <p:nvPicPr>
          <p:cNvPr id="10" name="Picture 9">
            <a:extLst>
              <a:ext uri="{FF2B5EF4-FFF2-40B4-BE49-F238E27FC236}">
                <a16:creationId xmlns:a16="http://schemas.microsoft.com/office/drawing/2014/main" id="{72DC3A6D-DFB2-47A9-A4BE-8403BE72876D}"/>
              </a:ext>
            </a:extLst>
          </p:cNvPr>
          <p:cNvPicPr>
            <a:picLocks noChangeAspect="1"/>
          </p:cNvPicPr>
          <p:nvPr/>
        </p:nvPicPr>
        <p:blipFill rotWithShape="1">
          <a:blip r:embed="rId6"/>
          <a:srcRect l="68811" t="6602" b="52492"/>
          <a:stretch/>
        </p:blipFill>
        <p:spPr>
          <a:xfrm>
            <a:off x="8684271" y="3595457"/>
            <a:ext cx="3381428" cy="2494626"/>
          </a:xfrm>
          <a:prstGeom prst="rect">
            <a:avLst/>
          </a:prstGeom>
        </p:spPr>
      </p:pic>
    </p:spTree>
    <p:extLst>
      <p:ext uri="{BB962C8B-B14F-4D97-AF65-F5344CB8AC3E}">
        <p14:creationId xmlns:p14="http://schemas.microsoft.com/office/powerpoint/2010/main" val="387838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3C119-BECC-4B1E-9C9E-3A82E5347A16}"/>
              </a:ext>
            </a:extLst>
          </p:cNvPr>
          <p:cNvSpPr>
            <a:spLocks noGrp="1"/>
          </p:cNvSpPr>
          <p:nvPr>
            <p:ph type="title"/>
          </p:nvPr>
        </p:nvSpPr>
        <p:spPr/>
        <p:txBody>
          <a:bodyPr/>
          <a:lstStyle/>
          <a:p>
            <a:r>
              <a:rPr lang="en-US" dirty="0"/>
              <a:t>Adding Buttons to the HUD</a:t>
            </a:r>
          </a:p>
        </p:txBody>
      </p:sp>
      <p:sp>
        <p:nvSpPr>
          <p:cNvPr id="3" name="Content Placeholder 2">
            <a:extLst>
              <a:ext uri="{FF2B5EF4-FFF2-40B4-BE49-F238E27FC236}">
                <a16:creationId xmlns:a16="http://schemas.microsoft.com/office/drawing/2014/main" id="{E3D5F46F-25F2-499D-BBE9-F11529326967}"/>
              </a:ext>
            </a:extLst>
          </p:cNvPr>
          <p:cNvSpPr>
            <a:spLocks noGrp="1"/>
          </p:cNvSpPr>
          <p:nvPr>
            <p:ph idx="1"/>
          </p:nvPr>
        </p:nvSpPr>
        <p:spPr/>
        <p:txBody>
          <a:bodyPr/>
          <a:lstStyle/>
          <a:p>
            <a:r>
              <a:rPr lang="en-US" dirty="0"/>
              <a:t>Additionally, Create two buttons on the lower portion of the canvas. One for Exiting, One for Restarting.</a:t>
            </a:r>
          </a:p>
          <a:p>
            <a:r>
              <a:rPr lang="en-US" b="1" dirty="0"/>
              <a:t>It is good practice to always have your exit buttons on the same side of the screen across all interfaces as to not confuse the player.</a:t>
            </a:r>
          </a:p>
          <a:p>
            <a:r>
              <a:rPr lang="en-US" dirty="0"/>
              <a:t>Put the Exit button on the left and the restart on the right, Set them as inactive</a:t>
            </a:r>
          </a:p>
        </p:txBody>
      </p:sp>
      <p:pic>
        <p:nvPicPr>
          <p:cNvPr id="4" name="Picture 3">
            <a:extLst>
              <a:ext uri="{FF2B5EF4-FFF2-40B4-BE49-F238E27FC236}">
                <a16:creationId xmlns:a16="http://schemas.microsoft.com/office/drawing/2014/main" id="{E8DE1268-2CC0-457E-9706-01B24E4E29E5}"/>
              </a:ext>
            </a:extLst>
          </p:cNvPr>
          <p:cNvPicPr>
            <a:picLocks noChangeAspect="1"/>
          </p:cNvPicPr>
          <p:nvPr/>
        </p:nvPicPr>
        <p:blipFill rotWithShape="1">
          <a:blip r:embed="rId2"/>
          <a:srcRect l="21481" t="10340" r="32209" b="50000"/>
          <a:stretch/>
        </p:blipFill>
        <p:spPr>
          <a:xfrm>
            <a:off x="2991775" y="3594370"/>
            <a:ext cx="5646198" cy="2719874"/>
          </a:xfrm>
          <a:prstGeom prst="rect">
            <a:avLst/>
          </a:prstGeom>
        </p:spPr>
      </p:pic>
    </p:spTree>
    <p:extLst>
      <p:ext uri="{BB962C8B-B14F-4D97-AF65-F5344CB8AC3E}">
        <p14:creationId xmlns:p14="http://schemas.microsoft.com/office/powerpoint/2010/main" val="877218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06E1-982B-4213-B402-7D4107E7547E}"/>
              </a:ext>
            </a:extLst>
          </p:cNvPr>
          <p:cNvSpPr>
            <a:spLocks noGrp="1"/>
          </p:cNvSpPr>
          <p:nvPr>
            <p:ph type="title"/>
          </p:nvPr>
        </p:nvSpPr>
        <p:spPr/>
        <p:txBody>
          <a:bodyPr/>
          <a:lstStyle/>
          <a:p>
            <a:r>
              <a:rPr lang="en-US" dirty="0"/>
              <a:t>Timer Script</a:t>
            </a:r>
          </a:p>
        </p:txBody>
      </p:sp>
      <p:sp>
        <p:nvSpPr>
          <p:cNvPr id="3" name="Content Placeholder 2">
            <a:extLst>
              <a:ext uri="{FF2B5EF4-FFF2-40B4-BE49-F238E27FC236}">
                <a16:creationId xmlns:a16="http://schemas.microsoft.com/office/drawing/2014/main" id="{D7FCCB0A-01A5-4BBD-B99A-53ADE0D67B96}"/>
              </a:ext>
            </a:extLst>
          </p:cNvPr>
          <p:cNvSpPr>
            <a:spLocks noGrp="1"/>
          </p:cNvSpPr>
          <p:nvPr>
            <p:ph idx="1"/>
          </p:nvPr>
        </p:nvSpPr>
        <p:spPr/>
        <p:txBody>
          <a:bodyPr/>
          <a:lstStyle/>
          <a:p>
            <a:r>
              <a:rPr lang="en-US" dirty="0"/>
              <a:t>The script we will develop will need to count down from 90 seconds. This will be triggered the moment the player picks the bow up and the game will end at the end of the timer. </a:t>
            </a:r>
          </a:p>
          <a:p>
            <a:r>
              <a:rPr lang="en-US" dirty="0"/>
              <a:t>At the end, the pointer is enabled, the score/timer will lock, and the player may restart the game or quit.</a:t>
            </a:r>
          </a:p>
          <a:p>
            <a:r>
              <a:rPr lang="en-US" dirty="0"/>
              <a:t>If the game is reset, the variables are reset and the timer will begin counting down immediately afterwards.</a:t>
            </a:r>
          </a:p>
        </p:txBody>
      </p:sp>
    </p:spTree>
    <p:extLst>
      <p:ext uri="{BB962C8B-B14F-4D97-AF65-F5344CB8AC3E}">
        <p14:creationId xmlns:p14="http://schemas.microsoft.com/office/powerpoint/2010/main" val="3909259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F698-75D8-4FB2-80DD-2047CF5D5BCC}"/>
              </a:ext>
            </a:extLst>
          </p:cNvPr>
          <p:cNvSpPr>
            <a:spLocks noGrp="1"/>
          </p:cNvSpPr>
          <p:nvPr>
            <p:ph type="title"/>
          </p:nvPr>
        </p:nvSpPr>
        <p:spPr/>
        <p:txBody>
          <a:bodyPr/>
          <a:lstStyle/>
          <a:p>
            <a:r>
              <a:rPr lang="en-US" dirty="0"/>
              <a:t>Object References and Multi-Scenes</a:t>
            </a:r>
          </a:p>
        </p:txBody>
      </p:sp>
      <p:sp>
        <p:nvSpPr>
          <p:cNvPr id="3" name="Content Placeholder 2">
            <a:extLst>
              <a:ext uri="{FF2B5EF4-FFF2-40B4-BE49-F238E27FC236}">
                <a16:creationId xmlns:a16="http://schemas.microsoft.com/office/drawing/2014/main" id="{AF62805D-99F5-4CBC-B013-1998A401B9FF}"/>
              </a:ext>
            </a:extLst>
          </p:cNvPr>
          <p:cNvSpPr>
            <a:spLocks noGrp="1"/>
          </p:cNvSpPr>
          <p:nvPr>
            <p:ph idx="1"/>
          </p:nvPr>
        </p:nvSpPr>
        <p:spPr/>
        <p:txBody>
          <a:bodyPr/>
          <a:lstStyle/>
          <a:p>
            <a:r>
              <a:rPr lang="en-US" dirty="0"/>
              <a:t>These scripts will need access to objects that are not available in a single scene at any given time, so we need to pass Runtime references to objects. </a:t>
            </a:r>
          </a:p>
          <a:p>
            <a:r>
              <a:rPr lang="en-US" dirty="0"/>
              <a:t>Unity does not support the use of object references across scenes, so any scripting you do that requires objects from another scene will need to be handled via Scene Management and Runtime references.</a:t>
            </a:r>
          </a:p>
          <a:p>
            <a:r>
              <a:rPr lang="en-US" dirty="0"/>
              <a:t>Since we have a fairly simple game with two scenes, we will be just taking care of object references in these scripts.</a:t>
            </a:r>
          </a:p>
          <a:p>
            <a:r>
              <a:rPr lang="en-US" dirty="0"/>
              <a:t>You will see the full paths to certain objects in the following script. These paths are where the objects exist at run time.</a:t>
            </a:r>
          </a:p>
        </p:txBody>
      </p:sp>
    </p:spTree>
    <p:extLst>
      <p:ext uri="{BB962C8B-B14F-4D97-AF65-F5344CB8AC3E}">
        <p14:creationId xmlns:p14="http://schemas.microsoft.com/office/powerpoint/2010/main" val="1196908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020D-3C1C-4A6B-9FC2-991165455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DA141-CB68-454E-84C9-875AEF317D1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B98136-D89B-49C8-B640-738BAEA1B3DF}"/>
              </a:ext>
            </a:extLst>
          </p:cNvPr>
          <p:cNvPicPr>
            <a:picLocks noChangeAspect="1"/>
          </p:cNvPicPr>
          <p:nvPr/>
        </p:nvPicPr>
        <p:blipFill rotWithShape="1">
          <a:blip r:embed="rId2"/>
          <a:srcRect l="3058" t="7767" r="50000" b="7832"/>
          <a:stretch/>
        </p:blipFill>
        <p:spPr>
          <a:xfrm>
            <a:off x="403342" y="204186"/>
            <a:ext cx="5723138" cy="5788241"/>
          </a:xfrm>
          <a:prstGeom prst="rect">
            <a:avLst/>
          </a:prstGeom>
        </p:spPr>
      </p:pic>
      <p:pic>
        <p:nvPicPr>
          <p:cNvPr id="5" name="Picture 4">
            <a:extLst>
              <a:ext uri="{FF2B5EF4-FFF2-40B4-BE49-F238E27FC236}">
                <a16:creationId xmlns:a16="http://schemas.microsoft.com/office/drawing/2014/main" id="{75E4C6D8-3768-4BF1-B09E-0AE064A07E3F}"/>
              </a:ext>
            </a:extLst>
          </p:cNvPr>
          <p:cNvPicPr>
            <a:picLocks noChangeAspect="1"/>
          </p:cNvPicPr>
          <p:nvPr/>
        </p:nvPicPr>
        <p:blipFill rotWithShape="1">
          <a:blip r:embed="rId3"/>
          <a:srcRect l="3308" r="69847" b="53398"/>
          <a:stretch/>
        </p:blipFill>
        <p:spPr>
          <a:xfrm>
            <a:off x="6096000" y="1737360"/>
            <a:ext cx="3272919" cy="3195961"/>
          </a:xfrm>
          <a:prstGeom prst="rect">
            <a:avLst/>
          </a:prstGeom>
        </p:spPr>
      </p:pic>
    </p:spTree>
    <p:extLst>
      <p:ext uri="{BB962C8B-B14F-4D97-AF65-F5344CB8AC3E}">
        <p14:creationId xmlns:p14="http://schemas.microsoft.com/office/powerpoint/2010/main" val="2948289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BF71-85A2-4CE1-9183-D791C9077D79}"/>
              </a:ext>
            </a:extLst>
          </p:cNvPr>
          <p:cNvSpPr>
            <a:spLocks noGrp="1"/>
          </p:cNvSpPr>
          <p:nvPr>
            <p:ph type="title"/>
          </p:nvPr>
        </p:nvSpPr>
        <p:spPr/>
        <p:txBody>
          <a:bodyPr/>
          <a:lstStyle/>
          <a:p>
            <a:r>
              <a:rPr lang="en-US" dirty="0" err="1"/>
              <a:t>ScoreScript</a:t>
            </a:r>
            <a:endParaRPr lang="en-US" dirty="0"/>
          </a:p>
        </p:txBody>
      </p:sp>
      <p:sp>
        <p:nvSpPr>
          <p:cNvPr id="3" name="Content Placeholder 2">
            <a:extLst>
              <a:ext uri="{FF2B5EF4-FFF2-40B4-BE49-F238E27FC236}">
                <a16:creationId xmlns:a16="http://schemas.microsoft.com/office/drawing/2014/main" id="{8CB7457E-FD68-4F79-B067-296598E1C272}"/>
              </a:ext>
            </a:extLst>
          </p:cNvPr>
          <p:cNvSpPr>
            <a:spLocks noGrp="1"/>
          </p:cNvSpPr>
          <p:nvPr>
            <p:ph idx="1"/>
          </p:nvPr>
        </p:nvSpPr>
        <p:spPr>
          <a:xfrm>
            <a:off x="1097280" y="1845734"/>
            <a:ext cx="4998720" cy="4023360"/>
          </a:xfrm>
        </p:spPr>
        <p:txBody>
          <a:bodyPr/>
          <a:lstStyle/>
          <a:p>
            <a:r>
              <a:rPr lang="en-US" dirty="0"/>
              <a:t>The next script will be fairly simple. We need a way to keep score for the game.</a:t>
            </a:r>
          </a:p>
          <a:p>
            <a:r>
              <a:rPr lang="en-US" dirty="0"/>
              <a:t>We already included </a:t>
            </a:r>
            <a:r>
              <a:rPr lang="en-US" dirty="0" err="1"/>
              <a:t>m_Score</a:t>
            </a:r>
            <a:r>
              <a:rPr lang="en-US" dirty="0"/>
              <a:t> in the </a:t>
            </a:r>
            <a:r>
              <a:rPr lang="en-US" dirty="0" err="1"/>
              <a:t>TimerScript</a:t>
            </a:r>
            <a:r>
              <a:rPr lang="en-US" dirty="0"/>
              <a:t>, so we need to implement its functionality.</a:t>
            </a:r>
          </a:p>
          <a:p>
            <a:r>
              <a:rPr lang="en-US" dirty="0"/>
              <a:t>There are three basic functions that are self-explanatory.</a:t>
            </a:r>
          </a:p>
        </p:txBody>
      </p:sp>
      <p:pic>
        <p:nvPicPr>
          <p:cNvPr id="4" name="Picture 3">
            <a:extLst>
              <a:ext uri="{FF2B5EF4-FFF2-40B4-BE49-F238E27FC236}">
                <a16:creationId xmlns:a16="http://schemas.microsoft.com/office/drawing/2014/main" id="{D6944CE8-8353-4318-B7B8-56FE42F24D86}"/>
              </a:ext>
            </a:extLst>
          </p:cNvPr>
          <p:cNvPicPr>
            <a:picLocks noChangeAspect="1"/>
          </p:cNvPicPr>
          <p:nvPr/>
        </p:nvPicPr>
        <p:blipFill rotWithShape="1">
          <a:blip r:embed="rId2"/>
          <a:srcRect t="7249" r="75587" b="47961"/>
          <a:stretch/>
        </p:blipFill>
        <p:spPr>
          <a:xfrm>
            <a:off x="6126480" y="1845734"/>
            <a:ext cx="4189372" cy="4323377"/>
          </a:xfrm>
          <a:prstGeom prst="rect">
            <a:avLst/>
          </a:prstGeom>
        </p:spPr>
      </p:pic>
    </p:spTree>
    <p:extLst>
      <p:ext uri="{BB962C8B-B14F-4D97-AF65-F5344CB8AC3E}">
        <p14:creationId xmlns:p14="http://schemas.microsoft.com/office/powerpoint/2010/main" val="353883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0629-6422-4413-8ADA-CA91CDA837ED}"/>
              </a:ext>
            </a:extLst>
          </p:cNvPr>
          <p:cNvSpPr>
            <a:spLocks noGrp="1"/>
          </p:cNvSpPr>
          <p:nvPr>
            <p:ph type="title"/>
          </p:nvPr>
        </p:nvSpPr>
        <p:spPr/>
        <p:txBody>
          <a:bodyPr/>
          <a:lstStyle/>
          <a:p>
            <a:r>
              <a:rPr lang="en-US" dirty="0" err="1"/>
              <a:t>TimerController</a:t>
            </a:r>
            <a:r>
              <a:rPr lang="en-US" dirty="0"/>
              <a:t> Object</a:t>
            </a:r>
          </a:p>
        </p:txBody>
      </p:sp>
      <p:sp>
        <p:nvSpPr>
          <p:cNvPr id="3" name="Content Placeholder 2">
            <a:extLst>
              <a:ext uri="{FF2B5EF4-FFF2-40B4-BE49-F238E27FC236}">
                <a16:creationId xmlns:a16="http://schemas.microsoft.com/office/drawing/2014/main" id="{6153654E-C265-498A-BA69-B5250DED7CAC}"/>
              </a:ext>
            </a:extLst>
          </p:cNvPr>
          <p:cNvSpPr>
            <a:spLocks noGrp="1"/>
          </p:cNvSpPr>
          <p:nvPr>
            <p:ph idx="1"/>
          </p:nvPr>
        </p:nvSpPr>
        <p:spPr/>
        <p:txBody>
          <a:bodyPr/>
          <a:lstStyle/>
          <a:p>
            <a:r>
              <a:rPr lang="en-US" dirty="0"/>
              <a:t>This Object will exist inside of the Minigame. It is an empty </a:t>
            </a:r>
            <a:r>
              <a:rPr lang="en-US" dirty="0" err="1"/>
              <a:t>GameObject</a:t>
            </a:r>
            <a:r>
              <a:rPr lang="en-US" dirty="0"/>
              <a:t> that will act as an event handler / interface for the minigame components to interact with each other.</a:t>
            </a:r>
          </a:p>
          <a:p>
            <a:r>
              <a:rPr lang="en-US" dirty="0"/>
              <a:t>All that is needed is for it to be created and then attach both of the previous scripts to the object.</a:t>
            </a:r>
          </a:p>
        </p:txBody>
      </p:sp>
      <p:pic>
        <p:nvPicPr>
          <p:cNvPr id="4" name="Picture 3">
            <a:extLst>
              <a:ext uri="{FF2B5EF4-FFF2-40B4-BE49-F238E27FC236}">
                <a16:creationId xmlns:a16="http://schemas.microsoft.com/office/drawing/2014/main" id="{860E3D60-21D7-447D-9E00-055BE3426D17}"/>
              </a:ext>
            </a:extLst>
          </p:cNvPr>
          <p:cNvPicPr>
            <a:picLocks noChangeAspect="1"/>
          </p:cNvPicPr>
          <p:nvPr/>
        </p:nvPicPr>
        <p:blipFill rotWithShape="1">
          <a:blip r:embed="rId2"/>
          <a:srcRect t="7075" b="55210"/>
          <a:stretch/>
        </p:blipFill>
        <p:spPr>
          <a:xfrm>
            <a:off x="0" y="3390986"/>
            <a:ext cx="12192000" cy="2586482"/>
          </a:xfrm>
          <a:prstGeom prst="rect">
            <a:avLst/>
          </a:prstGeom>
        </p:spPr>
      </p:pic>
    </p:spTree>
    <p:extLst>
      <p:ext uri="{BB962C8B-B14F-4D97-AF65-F5344CB8AC3E}">
        <p14:creationId xmlns:p14="http://schemas.microsoft.com/office/powerpoint/2010/main" val="3239222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1247</TotalTime>
  <Words>1066</Words>
  <Application>Microsoft Office PowerPoint</Application>
  <PresentationFormat>Widescreen</PresentationFormat>
  <Paragraphs>65</Paragraphs>
  <Slides>16</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Arial</vt:lpstr>
      <vt:lpstr>Calibri</vt:lpstr>
      <vt:lpstr>Calibri Light</vt:lpstr>
      <vt:lpstr>Office Theme</vt:lpstr>
      <vt:lpstr>Retrospect</vt:lpstr>
      <vt:lpstr>Intro to VR – Minigame</vt:lpstr>
      <vt:lpstr>Minigame HUD</vt:lpstr>
      <vt:lpstr>PowerPoint Presentation</vt:lpstr>
      <vt:lpstr>Adding Buttons to the HUD</vt:lpstr>
      <vt:lpstr>Timer Script</vt:lpstr>
      <vt:lpstr>Object References and Multi-Scenes</vt:lpstr>
      <vt:lpstr>PowerPoint Presentation</vt:lpstr>
      <vt:lpstr>ScoreScript</vt:lpstr>
      <vt:lpstr>TimerController Object</vt:lpstr>
      <vt:lpstr>Minigame Start</vt:lpstr>
      <vt:lpstr>Minigame HUD Events</vt:lpstr>
      <vt:lpstr>Minigame Targets</vt:lpstr>
      <vt:lpstr>Target Hit Score</vt:lpstr>
      <vt:lpstr>End Result</vt:lpstr>
      <vt:lpstr>Where from here?</vt:lpstr>
      <vt:lpstr>More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VR – Scripting 1</dc:title>
  <dc:creator>Jeremy</dc:creator>
  <cp:lastModifiedBy>Jeremy</cp:lastModifiedBy>
  <cp:revision>105</cp:revision>
  <dcterms:created xsi:type="dcterms:W3CDTF">2019-04-28T15:14:50Z</dcterms:created>
  <dcterms:modified xsi:type="dcterms:W3CDTF">2019-05-03T00:11:58Z</dcterms:modified>
</cp:coreProperties>
</file>